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9144000"/>
  <p:notesSz cx="6858000" cy="9144000"/>
  <p:embeddedFontLst>
    <p:embeddedFont>
      <p:font typeface="Audiowide"/>
      <p:regular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Abril Fatface"/>
      <p:regular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Oswald"/>
      <p:regular r:id="rId37"/>
      <p:bold r:id="rId38"/>
    </p:embeddedFont>
    <p:embeddedFont>
      <p:font typeface="Century Gothic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3" roundtripDataSignature="AMtx7mjMe6Ypd9aGnY/PDBlY133kVnXN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bold.fntdata"/><Relationship Id="rId20" Type="http://schemas.openxmlformats.org/officeDocument/2006/relationships/slide" Target="slides/slide16.xml"/><Relationship Id="rId42" Type="http://schemas.openxmlformats.org/officeDocument/2006/relationships/font" Target="fonts/CenturyGothic-boldItalic.fntdata"/><Relationship Id="rId41" Type="http://schemas.openxmlformats.org/officeDocument/2006/relationships/font" Target="fonts/CenturyGothic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customschemas.google.com/relationships/presentationmetadata" Target="metadata"/><Relationship Id="rId24" Type="http://schemas.openxmlformats.org/officeDocument/2006/relationships/font" Target="fonts/Roboto-regular.fntdata"/><Relationship Id="rId23" Type="http://schemas.openxmlformats.org/officeDocument/2006/relationships/font" Target="fonts/Audiowid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AbrilFatface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7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6.xml"/><Relationship Id="rId32" Type="http://schemas.openxmlformats.org/officeDocument/2006/relationships/font" Target="fonts/Lato-boldItalic.fntdata"/><Relationship Id="rId13" Type="http://schemas.openxmlformats.org/officeDocument/2006/relationships/slide" Target="slides/slide9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8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1.xml"/><Relationship Id="rId37" Type="http://schemas.openxmlformats.org/officeDocument/2006/relationships/font" Target="fonts/Oswald-regular.fntdata"/><Relationship Id="rId14" Type="http://schemas.openxmlformats.org/officeDocument/2006/relationships/slide" Target="slides/slide10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3.xml"/><Relationship Id="rId39" Type="http://schemas.openxmlformats.org/officeDocument/2006/relationships/font" Target="fonts/CenturyGothic-regular.fntdata"/><Relationship Id="rId16" Type="http://schemas.openxmlformats.org/officeDocument/2006/relationships/slide" Target="slides/slide12.xml"/><Relationship Id="rId38" Type="http://schemas.openxmlformats.org/officeDocument/2006/relationships/font" Target="fonts/Oswald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2cd9e6bf7_0_1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2cd9e6bf7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82cd9e6bf7_0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2cd9e6bf7_0_1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2cd9e6bf7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82cd9e6bf7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2cd9e6bf7_0_1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2cd9e6bf7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82cd9e6bf7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2cd9e6bf7_0_1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2cd9e6bf7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82cd9e6bf7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2cd9e6bf7_0_2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2cd9e6bf7_0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82cd9e6bf7_0_2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2cd9e6bf7_0_16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2cd9e6bf7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82cd9e6bf7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2cd9e6bf7_0_27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2cd9e6bf7_0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82cd9e6bf7_0_2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2cd9e6bf7_0_29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2cd9e6bf7_0_2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82cd9e6bf7_0_2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2cd9e6bf7_0_8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2cd9e6bf7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82cd9e6bf7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2cd9e6bf7_0_18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2cd9e6bf7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82cd9e6bf7_0_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2cd9e6bf7_0_9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2cd9e6bf7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82cd9e6bf7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2cd9e6bf7_0_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2cd9e6bf7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82cd9e6bf7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2cd9e6bf7_0_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2cd9e6bf7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82cd9e6bf7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2cd9e6bf7_0_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2cd9e6bf7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82cd9e6bf7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2cd9e6bf7_0_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2cd9e6bf7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82cd9e6bf7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2cd9e6bf7_0_10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2cd9e6bf7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82cd9e6bf7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6" name="Google Shape;16;p4"/>
          <p:cNvSpPr/>
          <p:nvPr/>
        </p:nvSpPr>
        <p:spPr>
          <a:xfrm flipH="1">
            <a:off x="2599854" y="527562"/>
            <a:ext cx="6992292" cy="5102484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78" name="Google Shape;78;p13"/>
          <p:cNvSpPr/>
          <p:nvPr/>
        </p:nvSpPr>
        <p:spPr>
          <a:xfrm>
            <a:off x="684965" y="1332237"/>
            <a:ext cx="5263732" cy="3841102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/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/>
          <p:nvPr>
            <p:ph idx="2" type="pic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23" name="Google Shape;23;p5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30" name="Google Shape;30;p6"/>
          <p:cNvSpPr/>
          <p:nvPr/>
        </p:nvSpPr>
        <p:spPr>
          <a:xfrm>
            <a:off x="7209816" y="0"/>
            <a:ext cx="4143984" cy="5747660"/>
          </a:xfrm>
          <a:custGeom>
            <a:rect b="b" l="l" r="r" t="t"/>
            <a:pathLst>
              <a:path extrusionOk="0" h="5956080" w="384375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37" name="Google Shape;37;p7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45" name="Google Shape;45;p8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8"/>
          <p:cNvSpPr txBox="1"/>
          <p:nvPr>
            <p:ph idx="4" type="body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55" name="Google Shape;55;p9"/>
          <p:cNvSpPr/>
          <p:nvPr/>
        </p:nvSpPr>
        <p:spPr>
          <a:xfrm flipH="1">
            <a:off x="1969639" y="181596"/>
            <a:ext cx="8252722" cy="6022258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 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Mask ID=&#10;Mask position=bottom, center&#10;Mask family= brushstroke, landscape, wide" id="65" name="Google Shape;65;p11"/>
          <p:cNvSpPr/>
          <p:nvPr/>
        </p:nvSpPr>
        <p:spPr>
          <a:xfrm>
            <a:off x="1768100" y="-1"/>
            <a:ext cx="10423900" cy="5920155"/>
          </a:xfrm>
          <a:custGeom>
            <a:rect b="b" l="l" r="r" t="t"/>
            <a:pathLst>
              <a:path extrusionOk="0" h="5491534" w="1042390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70" name="Google Shape;70;p12"/>
          <p:cNvSpPr/>
          <p:nvPr/>
        </p:nvSpPr>
        <p:spPr>
          <a:xfrm>
            <a:off x="4726728" y="0"/>
            <a:ext cx="7472381" cy="6858000"/>
          </a:xfrm>
          <a:custGeom>
            <a:rect b="b" l="l" r="r" t="t"/>
            <a:pathLst>
              <a:path extrusionOk="0" h="6886575" w="7472381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/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12"/>
          <p:cNvSpPr txBox="1"/>
          <p:nvPr>
            <p:ph idx="2" type="body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b="0" i="1" sz="44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Relationship Id="rId4" Type="http://schemas.openxmlformats.org/officeDocument/2006/relationships/image" Target="../media/image20.png"/><Relationship Id="rId5" Type="http://schemas.openxmlformats.org/officeDocument/2006/relationships/image" Target="../media/image18.jpg"/><Relationship Id="rId6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hyperlink" Target="mailto:BionicTigers10464@g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hyperlink" Target="mailto:BionicTigers10464@gmail.com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hyperlink" Target="http://lovelandrobotics.weebly.com/team10464" TargetMode="External"/><Relationship Id="rId8" Type="http://schemas.openxmlformats.org/officeDocument/2006/relationships/hyperlink" Target="mailto:BionicTigers10464@gmail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2.jpg"/><Relationship Id="rId6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5.jpg"/><Relationship Id="rId5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8.jp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/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b="1" lang="en-US" sz="6000"/>
              <a:t>Mechanisms</a:t>
            </a:r>
            <a:endParaRPr/>
          </a:p>
        </p:txBody>
      </p:sp>
      <p:sp>
        <p:nvSpPr>
          <p:cNvPr id="105" name="Google Shape;105;p1"/>
          <p:cNvSpPr txBox="1"/>
          <p:nvPr>
            <p:ph idx="1" type="subTitle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The Bionic Tigers - 10464</a:t>
            </a:r>
            <a:endParaRPr/>
          </a:p>
        </p:txBody>
      </p:sp>
      <p:pic>
        <p:nvPicPr>
          <p:cNvPr descr="A close up of a sign&#10;&#10;Description automatically generated" id="106" name="Google Shape;10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2cd9e6bf7_0_122"/>
          <p:cNvSpPr txBox="1"/>
          <p:nvPr/>
        </p:nvSpPr>
        <p:spPr>
          <a:xfrm>
            <a:off x="311700" y="1274650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The Unspoken Truth</a:t>
            </a:r>
            <a:endParaRPr sz="3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188" name="Google Shape;188;g82cd9e6bf7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75" y="2531750"/>
            <a:ext cx="2404829" cy="1806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89" name="Google Shape;189;g82cd9e6bf7_0_122"/>
          <p:cNvSpPr/>
          <p:nvPr/>
        </p:nvSpPr>
        <p:spPr>
          <a:xfrm>
            <a:off x="3520500" y="2596425"/>
            <a:ext cx="2119800" cy="1828800"/>
          </a:xfrm>
          <a:prstGeom prst="heart">
            <a:avLst/>
          </a:prstGeom>
          <a:solidFill>
            <a:srgbClr val="FF29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82cd9e6bf7_0_122"/>
          <p:cNvSpPr txBox="1"/>
          <p:nvPr/>
        </p:nvSpPr>
        <p:spPr>
          <a:xfrm>
            <a:off x="6288400" y="2619225"/>
            <a:ext cx="2286000" cy="180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1" lang="en-US" sz="4800" u="none" cap="none" strike="noStrike">
                <a:solidFill>
                  <a:srgbClr val="F46524"/>
                </a:solidFill>
                <a:latin typeface="Oswald"/>
                <a:ea typeface="Oswald"/>
                <a:cs typeface="Oswald"/>
                <a:sym typeface="Oswald"/>
              </a:rPr>
              <a:t>Lifting Things</a:t>
            </a:r>
            <a:endParaRPr b="1" i="1" sz="4800" u="none" cap="none" strike="noStrike">
              <a:solidFill>
                <a:srgbClr val="F4652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2cd9e6bf7_0_143"/>
          <p:cNvSpPr txBox="1"/>
          <p:nvPr/>
        </p:nvSpPr>
        <p:spPr>
          <a:xfrm>
            <a:off x="319500" y="147312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Single Bar</a:t>
            </a:r>
            <a:endParaRPr sz="24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7" name="Google Shape;197;g82cd9e6bf7_0_143"/>
          <p:cNvSpPr txBox="1"/>
          <p:nvPr/>
        </p:nvSpPr>
        <p:spPr>
          <a:xfrm>
            <a:off x="319500" y="2383329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Changes Orientation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Limited Reach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i3D Reveal - FTC Rover Ruckus - 7182 Mechanical Paradox Cubed" id="198" name="Google Shape;198;g82cd9e6bf7_0_143"/>
          <p:cNvPicPr preferRelativeResize="0"/>
          <p:nvPr/>
        </p:nvPicPr>
        <p:blipFill rotWithShape="1">
          <a:blip r:embed="rId3">
            <a:alphaModFix/>
          </a:blip>
          <a:srcRect b="0" l="23334" r="10710" t="0"/>
          <a:stretch/>
        </p:blipFill>
        <p:spPr>
          <a:xfrm>
            <a:off x="6031675" y="1003925"/>
            <a:ext cx="2582172" cy="22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82cd9e6bf7_0_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9021" y="2228825"/>
            <a:ext cx="2668425" cy="28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2cd9e6bf7_0_131"/>
          <p:cNvSpPr txBox="1"/>
          <p:nvPr/>
        </p:nvSpPr>
        <p:spPr>
          <a:xfrm>
            <a:off x="262475" y="128647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Chain Bar</a:t>
            </a:r>
            <a:endParaRPr sz="24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06" name="Google Shape;206;g82cd9e6bf7_0_131"/>
          <p:cNvSpPr txBox="1"/>
          <p:nvPr/>
        </p:nvSpPr>
        <p:spPr>
          <a:xfrm>
            <a:off x="262475" y="2196675"/>
            <a:ext cx="29847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Maintains Orientation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Limited reach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7" name="Google Shape;207;g82cd9e6bf7_0_131"/>
          <p:cNvGrpSpPr/>
          <p:nvPr/>
        </p:nvGrpSpPr>
        <p:grpSpPr>
          <a:xfrm>
            <a:off x="3297744" y="2505821"/>
            <a:ext cx="435225" cy="1261050"/>
            <a:chOff x="4048775" y="1598650"/>
            <a:chExt cx="434400" cy="1346700"/>
          </a:xfrm>
        </p:grpSpPr>
        <p:sp>
          <p:nvSpPr>
            <p:cNvPr id="208" name="Google Shape;208;g82cd9e6bf7_0_131"/>
            <p:cNvSpPr/>
            <p:nvPr/>
          </p:nvSpPr>
          <p:spPr>
            <a:xfrm>
              <a:off x="4048775" y="1598650"/>
              <a:ext cx="434400" cy="1346700"/>
            </a:xfrm>
            <a:prstGeom prst="rect">
              <a:avLst/>
            </a:prstGeom>
            <a:solidFill>
              <a:srgbClr val="75757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82cd9e6bf7_0_131"/>
            <p:cNvSpPr/>
            <p:nvPr/>
          </p:nvSpPr>
          <p:spPr>
            <a:xfrm>
              <a:off x="4048775" y="1598650"/>
              <a:ext cx="434400" cy="394200"/>
            </a:xfrm>
            <a:prstGeom prst="ellipse">
              <a:avLst/>
            </a:prstGeom>
            <a:solidFill>
              <a:srgbClr val="75757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g82cd9e6bf7_0_131"/>
          <p:cNvGrpSpPr/>
          <p:nvPr/>
        </p:nvGrpSpPr>
        <p:grpSpPr>
          <a:xfrm>
            <a:off x="4408009" y="1244766"/>
            <a:ext cx="435225" cy="1261050"/>
            <a:chOff x="5556575" y="552050"/>
            <a:chExt cx="434400" cy="1346700"/>
          </a:xfrm>
        </p:grpSpPr>
        <p:sp>
          <p:nvSpPr>
            <p:cNvPr id="211" name="Google Shape;211;g82cd9e6bf7_0_131"/>
            <p:cNvSpPr/>
            <p:nvPr/>
          </p:nvSpPr>
          <p:spPr>
            <a:xfrm>
              <a:off x="5556575" y="552050"/>
              <a:ext cx="434400" cy="1346700"/>
            </a:xfrm>
            <a:prstGeom prst="rect">
              <a:avLst/>
            </a:prstGeom>
            <a:solidFill>
              <a:srgbClr val="75757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82cd9e6bf7_0_131"/>
            <p:cNvSpPr/>
            <p:nvPr/>
          </p:nvSpPr>
          <p:spPr>
            <a:xfrm>
              <a:off x="5556575" y="1504550"/>
              <a:ext cx="434400" cy="394200"/>
            </a:xfrm>
            <a:prstGeom prst="ellipse">
              <a:avLst/>
            </a:prstGeom>
            <a:solidFill>
              <a:srgbClr val="75757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3" name="Google Shape;213;g82cd9e6bf7_0_131"/>
          <p:cNvCxnSpPr>
            <a:stCxn id="209" idx="0"/>
            <a:endCxn id="212" idx="0"/>
          </p:cNvCxnSpPr>
          <p:nvPr/>
        </p:nvCxnSpPr>
        <p:spPr>
          <a:xfrm flipH="1" rot="10800000">
            <a:off x="3515357" y="2136821"/>
            <a:ext cx="1110300" cy="36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g82cd9e6bf7_0_131"/>
          <p:cNvCxnSpPr>
            <a:stCxn id="209" idx="4"/>
            <a:endCxn id="212" idx="4"/>
          </p:cNvCxnSpPr>
          <p:nvPr/>
        </p:nvCxnSpPr>
        <p:spPr>
          <a:xfrm flipH="1" rot="10800000">
            <a:off x="3515357" y="2505950"/>
            <a:ext cx="1110300" cy="36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5" name="Google Shape;215;g82cd9e6bf7_0_131"/>
          <p:cNvGrpSpPr/>
          <p:nvPr/>
        </p:nvGrpSpPr>
        <p:grpSpPr>
          <a:xfrm>
            <a:off x="5195735" y="2505821"/>
            <a:ext cx="435225" cy="1261050"/>
            <a:chOff x="4048775" y="1598650"/>
            <a:chExt cx="434400" cy="1346700"/>
          </a:xfrm>
        </p:grpSpPr>
        <p:sp>
          <p:nvSpPr>
            <p:cNvPr id="216" name="Google Shape;216;g82cd9e6bf7_0_131"/>
            <p:cNvSpPr/>
            <p:nvPr/>
          </p:nvSpPr>
          <p:spPr>
            <a:xfrm>
              <a:off x="4048775" y="1598650"/>
              <a:ext cx="434400" cy="1346700"/>
            </a:xfrm>
            <a:prstGeom prst="rect">
              <a:avLst/>
            </a:prstGeom>
            <a:solidFill>
              <a:srgbClr val="75757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g82cd9e6bf7_0_131"/>
            <p:cNvSpPr/>
            <p:nvPr/>
          </p:nvSpPr>
          <p:spPr>
            <a:xfrm>
              <a:off x="4048775" y="1598650"/>
              <a:ext cx="434400" cy="394200"/>
            </a:xfrm>
            <a:prstGeom prst="ellipse">
              <a:avLst/>
            </a:prstGeom>
            <a:solidFill>
              <a:srgbClr val="75757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g82cd9e6bf7_0_131"/>
          <p:cNvGrpSpPr/>
          <p:nvPr/>
        </p:nvGrpSpPr>
        <p:grpSpPr>
          <a:xfrm>
            <a:off x="6084559" y="2331735"/>
            <a:ext cx="435225" cy="1261050"/>
            <a:chOff x="5556575" y="552050"/>
            <a:chExt cx="434400" cy="1346700"/>
          </a:xfrm>
        </p:grpSpPr>
        <p:sp>
          <p:nvSpPr>
            <p:cNvPr id="219" name="Google Shape;219;g82cd9e6bf7_0_131"/>
            <p:cNvSpPr/>
            <p:nvPr/>
          </p:nvSpPr>
          <p:spPr>
            <a:xfrm>
              <a:off x="5556575" y="552050"/>
              <a:ext cx="434400" cy="1346700"/>
            </a:xfrm>
            <a:prstGeom prst="rect">
              <a:avLst/>
            </a:prstGeom>
            <a:solidFill>
              <a:srgbClr val="75757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82cd9e6bf7_0_131"/>
            <p:cNvSpPr/>
            <p:nvPr/>
          </p:nvSpPr>
          <p:spPr>
            <a:xfrm>
              <a:off x="5556575" y="1504550"/>
              <a:ext cx="434400" cy="394200"/>
            </a:xfrm>
            <a:prstGeom prst="ellipse">
              <a:avLst/>
            </a:prstGeom>
            <a:solidFill>
              <a:srgbClr val="75757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1" name="Google Shape;221;g82cd9e6bf7_0_131"/>
          <p:cNvCxnSpPr>
            <a:stCxn id="217" idx="7"/>
            <a:endCxn id="220" idx="7"/>
          </p:cNvCxnSpPr>
          <p:nvPr/>
        </p:nvCxnSpPr>
        <p:spPr>
          <a:xfrm>
            <a:off x="5567223" y="2559879"/>
            <a:ext cx="888900" cy="71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" name="Google Shape;222;g82cd9e6bf7_0_131"/>
          <p:cNvCxnSpPr>
            <a:stCxn id="217" idx="3"/>
            <a:endCxn id="220" idx="3"/>
          </p:cNvCxnSpPr>
          <p:nvPr/>
        </p:nvCxnSpPr>
        <p:spPr>
          <a:xfrm>
            <a:off x="5259473" y="2820892"/>
            <a:ext cx="888900" cy="71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" name="Google Shape;223;g82cd9e6bf7_0_131"/>
          <p:cNvSpPr/>
          <p:nvPr/>
        </p:nvSpPr>
        <p:spPr>
          <a:xfrm rot="-1178243">
            <a:off x="3426635" y="2428451"/>
            <a:ext cx="1265822" cy="167859"/>
          </a:xfrm>
          <a:prstGeom prst="rect">
            <a:avLst/>
          </a:prstGeom>
          <a:solidFill>
            <a:srgbClr val="75757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82cd9e6bf7_0_131"/>
          <p:cNvSpPr/>
          <p:nvPr/>
        </p:nvSpPr>
        <p:spPr>
          <a:xfrm rot="2370235">
            <a:off x="5228306" y="2958150"/>
            <a:ext cx="1240310" cy="171777"/>
          </a:xfrm>
          <a:prstGeom prst="rect">
            <a:avLst/>
          </a:prstGeom>
          <a:solidFill>
            <a:srgbClr val="75757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225" name="Google Shape;225;g82cd9e6bf7_0_131"/>
          <p:cNvPicPr preferRelativeResize="0"/>
          <p:nvPr/>
        </p:nvPicPr>
        <p:blipFill rotWithShape="1">
          <a:blip r:embed="rId3">
            <a:alphaModFix/>
          </a:blip>
          <a:srcRect b="0" l="19993" r="0" t="0"/>
          <a:stretch/>
        </p:blipFill>
        <p:spPr>
          <a:xfrm>
            <a:off x="6669750" y="1608500"/>
            <a:ext cx="2211775" cy="26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2cd9e6bf7_0_137"/>
          <p:cNvSpPr txBox="1"/>
          <p:nvPr/>
        </p:nvSpPr>
        <p:spPr>
          <a:xfrm>
            <a:off x="319500" y="936600"/>
            <a:ext cx="3206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4 Bar Linkages</a:t>
            </a:r>
            <a:endParaRPr sz="24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32" name="Google Shape;232;g82cd9e6bf7_0_137"/>
          <p:cNvSpPr txBox="1"/>
          <p:nvPr/>
        </p:nvSpPr>
        <p:spPr>
          <a:xfrm>
            <a:off x="319500" y="2250105"/>
            <a:ext cx="32064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Semi-complex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Maintains Orientation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Limited Range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Opportunities for complexity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 Bar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Double Reverse 4 Bar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g82cd9e6bf7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5429" y="1778245"/>
            <a:ext cx="1800111" cy="303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82cd9e6bf7_0_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4978" y="1778245"/>
            <a:ext cx="1736197" cy="3036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2cd9e6bf7_0_258"/>
          <p:cNvSpPr txBox="1"/>
          <p:nvPr/>
        </p:nvSpPr>
        <p:spPr>
          <a:xfrm>
            <a:off x="412800" y="1674135"/>
            <a:ext cx="28101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Linear Slides</a:t>
            </a:r>
            <a:endParaRPr sz="24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241" name="Google Shape;241;g82cd9e6bf7_0_258"/>
          <p:cNvGrpSpPr/>
          <p:nvPr/>
        </p:nvGrpSpPr>
        <p:grpSpPr>
          <a:xfrm>
            <a:off x="3223056" y="2255887"/>
            <a:ext cx="3593773" cy="2518962"/>
            <a:chOff x="3310275" y="599500"/>
            <a:chExt cx="3590900" cy="2189450"/>
          </a:xfrm>
        </p:grpSpPr>
        <p:pic>
          <p:nvPicPr>
            <p:cNvPr descr="image" id="242" name="Google Shape;242;g82cd9e6bf7_0_258"/>
            <p:cNvPicPr preferRelativeResize="0"/>
            <p:nvPr/>
          </p:nvPicPr>
          <p:blipFill rotWithShape="1">
            <a:blip r:embed="rId3">
              <a:alphaModFix/>
            </a:blip>
            <a:srcRect b="9556" l="0" r="0" t="9043"/>
            <a:stretch/>
          </p:blipFill>
          <p:spPr>
            <a:xfrm>
              <a:off x="3310275" y="599500"/>
              <a:ext cx="3590900" cy="218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g82cd9e6bf7_0_258"/>
            <p:cNvSpPr/>
            <p:nvPr/>
          </p:nvSpPr>
          <p:spPr>
            <a:xfrm>
              <a:off x="3701225" y="1894050"/>
              <a:ext cx="608100" cy="347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82cd9e6bf7_0_258"/>
            <p:cNvSpPr/>
            <p:nvPr/>
          </p:nvSpPr>
          <p:spPr>
            <a:xfrm>
              <a:off x="5278525" y="1811850"/>
              <a:ext cx="608100" cy="347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5" name="Google Shape;245;g82cd9e6bf7_0_2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3462" y="850675"/>
            <a:ext cx="1407584" cy="2704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46" name="Google Shape;246;g82cd9e6bf7_0_2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3462" y="3940621"/>
            <a:ext cx="1747738" cy="200917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82cd9e6bf7_0_258"/>
          <p:cNvSpPr txBox="1"/>
          <p:nvPr/>
        </p:nvSpPr>
        <p:spPr>
          <a:xfrm>
            <a:off x="412800" y="2721307"/>
            <a:ext cx="3315000" cy="3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Semi-complex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Single Direction extension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Multi-stage increases range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Extremely common in FTC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Strings (Cascade and Snake)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Belts/Chain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Lead Screws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2cd9e6bf7_0_164"/>
          <p:cNvSpPr txBox="1"/>
          <p:nvPr/>
        </p:nvSpPr>
        <p:spPr>
          <a:xfrm>
            <a:off x="316500" y="1910525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46524"/>
                </a:solidFill>
                <a:latin typeface="Audiowide"/>
                <a:ea typeface="Audiowide"/>
                <a:cs typeface="Audiowide"/>
                <a:sym typeface="Audiowide"/>
              </a:rPr>
              <a:t>Scoring Elements</a:t>
            </a:r>
            <a:endParaRPr sz="3600">
              <a:solidFill>
                <a:srgbClr val="F4652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54" name="Google Shape;254;g82cd9e6bf7_0_164"/>
          <p:cNvSpPr txBox="1"/>
          <p:nvPr/>
        </p:nvSpPr>
        <p:spPr>
          <a:xfrm>
            <a:off x="316500" y="3248546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to get the points</a:t>
            </a:r>
            <a:endParaRPr sz="2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g82cd9e6bf7_0_164"/>
          <p:cNvSpPr txBox="1"/>
          <p:nvPr/>
        </p:nvSpPr>
        <p:spPr>
          <a:xfrm>
            <a:off x="4687250" y="17039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●"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Scoring Zone Type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●"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Tips and Tricks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2cd9e6bf7_0_275"/>
          <p:cNvSpPr txBox="1"/>
          <p:nvPr/>
        </p:nvSpPr>
        <p:spPr>
          <a:xfrm>
            <a:off x="255088" y="992325"/>
            <a:ext cx="34773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Scoring Zone Type</a:t>
            </a:r>
            <a:endParaRPr sz="24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62" name="Google Shape;262;g82cd9e6bf7_0_275"/>
          <p:cNvSpPr txBox="1"/>
          <p:nvPr/>
        </p:nvSpPr>
        <p:spPr>
          <a:xfrm>
            <a:off x="255088" y="2185858"/>
            <a:ext cx="2808000" cy="3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Launching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Dropping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Pushing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Balancing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Lifting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 result for ftc velocity vortex field" id="263" name="Google Shape;263;g82cd9e6bf7_0_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6962" y="992325"/>
            <a:ext cx="2389301" cy="17629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tc resq field" id="264" name="Google Shape;264;g82cd9e6bf7_0_2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6967" y="3014536"/>
            <a:ext cx="2389299" cy="2022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tc relic recovery field" id="265" name="Google Shape;265;g82cd9e6bf7_0_2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0840" y="1083459"/>
            <a:ext cx="2298072" cy="17629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tc rover ruckus field" id="266" name="Google Shape;266;g82cd9e6bf7_0_275"/>
          <p:cNvPicPr preferRelativeResize="0"/>
          <p:nvPr/>
        </p:nvPicPr>
        <p:blipFill rotWithShape="1">
          <a:blip r:embed="rId6">
            <a:alphaModFix/>
          </a:blip>
          <a:srcRect b="0" l="23524" r="22706" t="0"/>
          <a:stretch/>
        </p:blipFill>
        <p:spPr>
          <a:xfrm>
            <a:off x="6703349" y="3014550"/>
            <a:ext cx="2073054" cy="2022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2cd9e6bf7_0_293"/>
          <p:cNvSpPr txBox="1"/>
          <p:nvPr/>
        </p:nvSpPr>
        <p:spPr>
          <a:xfrm>
            <a:off x="265500" y="837500"/>
            <a:ext cx="4045200" cy="19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46524"/>
                </a:solidFill>
                <a:latin typeface="Audiowide"/>
                <a:ea typeface="Audiowide"/>
                <a:cs typeface="Audiowide"/>
                <a:sym typeface="Audiowide"/>
              </a:rPr>
              <a:t>Tips and Tricks for Scoring Elements</a:t>
            </a:r>
            <a:endParaRPr sz="3600">
              <a:solidFill>
                <a:srgbClr val="F4652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73" name="Google Shape;273;g82cd9e6bf7_0_293"/>
          <p:cNvSpPr txBox="1"/>
          <p:nvPr/>
        </p:nvSpPr>
        <p:spPr>
          <a:xfrm>
            <a:off x="3732575" y="2380375"/>
            <a:ext cx="50022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●"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Keep It Simple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●"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Focus On Reliability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●"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Is It Easy For The Drivers?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●"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Research Past Games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●"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Look At Other Teams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"/>
          <p:cNvSpPr txBox="1"/>
          <p:nvPr/>
        </p:nvSpPr>
        <p:spPr>
          <a:xfrm>
            <a:off x="259080" y="3651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Credits</a:t>
            </a:r>
            <a:endParaRPr i="1" sz="4000">
              <a:solidFill>
                <a:srgbClr val="000000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79" name="Google Shape;279;p2"/>
          <p:cNvSpPr txBox="1"/>
          <p:nvPr/>
        </p:nvSpPr>
        <p:spPr>
          <a:xfrm>
            <a:off x="259080" y="1249680"/>
            <a:ext cx="8664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lesson was written by </a:t>
            </a:r>
            <a:r>
              <a:rPr b="1" lang="en-US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Bionic Tigers 10464</a:t>
            </a:r>
            <a:r>
              <a:rPr lang="en-US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 FTCTutorials.com</a:t>
            </a:r>
            <a:endParaRPr sz="1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 can contact the author at </a:t>
            </a:r>
            <a:endParaRPr b="1" i="1" sz="20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270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270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270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270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lessons for FIRST Tech Challenge are available at www.FTCtutorials.com</a:t>
            </a:r>
            <a:endParaRPr sz="1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2"/>
          <p:cNvSpPr txBox="1"/>
          <p:nvPr/>
        </p:nvSpPr>
        <p:spPr>
          <a:xfrm>
            <a:off x="25908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 2020 FTCTutorials.com (Last edit 4/1/2020)</a:t>
            </a:r>
            <a:endParaRPr sz="11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1" name="Google Shape;281;p2"/>
          <p:cNvSpPr/>
          <p:nvPr/>
        </p:nvSpPr>
        <p:spPr>
          <a:xfrm>
            <a:off x="1420566" y="515785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b="0" i="0" lang="en-US" sz="1400" u="sng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Creative Commons Attribution-NonCommercial-ShareAlike 4.0 International License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reative Commons License" id="282" name="Google Shape;282;p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901" y="5219289"/>
            <a:ext cx="949845" cy="33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"/>
          <p:cNvPicPr preferRelativeResize="0"/>
          <p:nvPr/>
        </p:nvPicPr>
        <p:blipFill rotWithShape="1">
          <a:blip r:embed="rId6">
            <a:alphaModFix/>
          </a:blip>
          <a:srcRect b="27726" l="0" r="0" t="24908"/>
          <a:stretch/>
        </p:blipFill>
        <p:spPr>
          <a:xfrm>
            <a:off x="5431700" y="2291613"/>
            <a:ext cx="3712299" cy="22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"/>
          <p:cNvSpPr txBox="1"/>
          <p:nvPr/>
        </p:nvSpPr>
        <p:spPr>
          <a:xfrm>
            <a:off x="0" y="1937625"/>
            <a:ext cx="8265000" cy="21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Website:</a:t>
            </a:r>
            <a:endParaRPr b="0" i="0" sz="18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b="0" i="0" lang="en-US" sz="1800" u="sng" cap="none" strike="noStrike">
                <a:solidFill>
                  <a:srgbClr val="0097A7"/>
                </a:solidFill>
                <a:latin typeface="Audiowide"/>
                <a:ea typeface="Audiowide"/>
                <a:cs typeface="Audiowide"/>
                <a:sym typeface="Audiowide"/>
                <a:hlinkClick r:id="rId7"/>
              </a:rPr>
              <a:t>http://lovelandrobotics.com/team10464</a:t>
            </a:r>
            <a:endParaRPr b="0" i="0" sz="1800" u="none" cap="none" strike="noStrike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Twitter:</a:t>
            </a:r>
            <a:endParaRPr b="0" i="0" sz="18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b="1" i="0" lang="en-US" sz="1800" u="none" cap="none" strike="noStrik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@</a:t>
            </a:r>
            <a:r>
              <a:rPr b="0" i="0" lang="en-US" sz="1800" u="none" cap="none" strike="noStrike">
                <a:solidFill>
                  <a:srgbClr val="595959"/>
                </a:solidFill>
                <a:latin typeface="Audiowide"/>
                <a:ea typeface="Audiowide"/>
                <a:cs typeface="Audiowide"/>
                <a:sym typeface="Audiowide"/>
              </a:rPr>
              <a:t>BionicTigersFTC</a:t>
            </a:r>
            <a:endParaRPr b="0" i="0" sz="1800" u="none" cap="none" strike="noStrike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Email:</a:t>
            </a:r>
            <a:endParaRPr b="0" i="0" sz="18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b="0" i="0" lang="en-US" sz="1800" u="sng" cap="none" strike="noStrike">
                <a:solidFill>
                  <a:srgbClr val="0097A7"/>
                </a:solidFill>
                <a:latin typeface="Audiowide"/>
                <a:ea typeface="Audiowide"/>
                <a:cs typeface="Audiowide"/>
                <a:sym typeface="Audiowide"/>
                <a:hlinkClick r:id="rId8"/>
              </a:rPr>
              <a:t>BionicTigers10464</a:t>
            </a:r>
            <a:r>
              <a:rPr b="1" i="0" lang="en-US" sz="1800" u="sng" cap="none" strike="noStrike">
                <a:solidFill>
                  <a:srgbClr val="0097A7"/>
                </a:solidFill>
                <a:latin typeface="Cambria"/>
                <a:ea typeface="Cambria"/>
                <a:cs typeface="Cambria"/>
                <a:sym typeface="Cambria"/>
                <a:hlinkClick r:id="rId9"/>
              </a:rPr>
              <a:t>@</a:t>
            </a:r>
            <a:r>
              <a:rPr b="0" i="0" lang="en-US" sz="1800" u="sng" cap="none" strike="noStrike">
                <a:solidFill>
                  <a:srgbClr val="0097A7"/>
                </a:solidFill>
                <a:latin typeface="Audiowide"/>
                <a:ea typeface="Audiowide"/>
                <a:cs typeface="Audiowide"/>
                <a:sym typeface="Audiowide"/>
                <a:hlinkClick r:id="rId10"/>
              </a:rPr>
              <a:t>gmail.com</a:t>
            </a:r>
            <a:endParaRPr b="0" i="0" sz="1400" u="none" cap="none" strike="noStrike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2cd9e6bf7_0_87"/>
          <p:cNvSpPr txBox="1"/>
          <p:nvPr/>
        </p:nvSpPr>
        <p:spPr>
          <a:xfrm>
            <a:off x="311700" y="1085150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Game Process</a:t>
            </a:r>
            <a:endParaRPr sz="3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13" name="Google Shape;113;g82cd9e6bf7_0_87"/>
          <p:cNvSpPr/>
          <p:nvPr/>
        </p:nvSpPr>
        <p:spPr>
          <a:xfrm>
            <a:off x="119700" y="2482100"/>
            <a:ext cx="2968200" cy="132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66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First Transformation: </a:t>
            </a:r>
            <a:endParaRPr b="0" i="0" sz="14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Obtain Element</a:t>
            </a:r>
            <a:endParaRPr b="0" i="0" sz="14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14" name="Google Shape;114;g82cd9e6bf7_0_87"/>
          <p:cNvSpPr/>
          <p:nvPr/>
        </p:nvSpPr>
        <p:spPr>
          <a:xfrm>
            <a:off x="3087900" y="2482100"/>
            <a:ext cx="2968200" cy="132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Second Transformation: Transfer Element</a:t>
            </a:r>
            <a:endParaRPr b="0" i="0" sz="14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15" name="Google Shape;115;g82cd9e6bf7_0_87"/>
          <p:cNvSpPr/>
          <p:nvPr/>
        </p:nvSpPr>
        <p:spPr>
          <a:xfrm>
            <a:off x="6056100" y="2482100"/>
            <a:ext cx="2968200" cy="132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66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Third Transformation:</a:t>
            </a:r>
            <a:endParaRPr b="0" i="0" sz="14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Score Element</a:t>
            </a:r>
            <a:endParaRPr b="0" i="0" sz="14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2cd9e6bf7_0_186"/>
          <p:cNvSpPr txBox="1"/>
          <p:nvPr/>
        </p:nvSpPr>
        <p:spPr>
          <a:xfrm>
            <a:off x="190000" y="360100"/>
            <a:ext cx="54726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46524"/>
                </a:solidFill>
                <a:latin typeface="Audiowide"/>
                <a:ea typeface="Audiowide"/>
                <a:cs typeface="Audiowide"/>
                <a:sym typeface="Audiowide"/>
              </a:rPr>
              <a:t>Obtaining Elements</a:t>
            </a:r>
            <a:endParaRPr sz="3600">
              <a:solidFill>
                <a:srgbClr val="F4652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22" name="Google Shape;122;g82cd9e6bf7_0_186"/>
          <p:cNvSpPr txBox="1"/>
          <p:nvPr/>
        </p:nvSpPr>
        <p:spPr>
          <a:xfrm>
            <a:off x="190000" y="1678300"/>
            <a:ext cx="80271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Historically common FTC element obtaining methods</a:t>
            </a:r>
            <a:endParaRPr sz="2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g82cd9e6bf7_0_186"/>
          <p:cNvSpPr txBox="1"/>
          <p:nvPr/>
        </p:nvSpPr>
        <p:spPr>
          <a:xfrm>
            <a:off x="824675" y="255912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●"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Element Types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●"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Grabbers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●"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Overhead Spinning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●"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Dual Side Spinning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●"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Passive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2cd9e6bf7_0_94"/>
          <p:cNvSpPr txBox="1"/>
          <p:nvPr/>
        </p:nvSpPr>
        <p:spPr>
          <a:xfrm>
            <a:off x="319500" y="93712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Element Types</a:t>
            </a:r>
            <a:endParaRPr sz="24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30" name="Google Shape;130;g82cd9e6bf7_0_94"/>
          <p:cNvSpPr txBox="1"/>
          <p:nvPr/>
        </p:nvSpPr>
        <p:spPr>
          <a:xfrm>
            <a:off x="319500" y="20259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Sphere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Cube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Unorthodox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 result for ftc ring it up rings" id="131" name="Google Shape;131;g82cd9e6bf7_0_94"/>
          <p:cNvPicPr preferRelativeResize="0"/>
          <p:nvPr/>
        </p:nvPicPr>
        <p:blipFill rotWithShape="1">
          <a:blip r:embed="rId3">
            <a:alphaModFix/>
          </a:blip>
          <a:srcRect b="1740" l="31583" r="31730" t="66037"/>
          <a:stretch/>
        </p:blipFill>
        <p:spPr>
          <a:xfrm>
            <a:off x="3417600" y="3328425"/>
            <a:ext cx="2037125" cy="1342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tc game elements" id="132" name="Google Shape;132;g82cd9e6bf7_0_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4825" y="643113"/>
            <a:ext cx="1342675" cy="1342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tc game elements" id="133" name="Google Shape;133;g82cd9e6bf7_0_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4825" y="1985763"/>
            <a:ext cx="1342675" cy="1342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tc game elements" id="134" name="Google Shape;134;g82cd9e6bf7_0_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44825" y="783156"/>
            <a:ext cx="2904459" cy="3869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2cd9e6bf7_0_16"/>
          <p:cNvSpPr txBox="1"/>
          <p:nvPr/>
        </p:nvSpPr>
        <p:spPr>
          <a:xfrm>
            <a:off x="331100" y="100202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Grabbers</a:t>
            </a:r>
            <a:endParaRPr sz="24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1" name="Google Shape;141;g82cd9e6bf7_0_16"/>
          <p:cNvSpPr txBox="1"/>
          <p:nvPr/>
        </p:nvSpPr>
        <p:spPr>
          <a:xfrm>
            <a:off x="331100" y="1960950"/>
            <a:ext cx="3369300" cy="3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Limited range of motion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Versatile for element shape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Time consuming collection process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Limited number of elements controlled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Requires precise lineup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 result for ftc glyph grabber" id="142" name="Google Shape;142;g82cd9e6bf7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5410" y="1482225"/>
            <a:ext cx="2157491" cy="2220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ervocity claw" id="143" name="Google Shape;143;g82cd9e6bf7_0_16"/>
          <p:cNvPicPr preferRelativeResize="0"/>
          <p:nvPr/>
        </p:nvPicPr>
        <p:blipFill rotWithShape="1">
          <a:blip r:embed="rId4">
            <a:alphaModFix/>
          </a:blip>
          <a:srcRect b="0" l="0" r="0" t="14390"/>
          <a:stretch/>
        </p:blipFill>
        <p:spPr>
          <a:xfrm>
            <a:off x="4268900" y="3963425"/>
            <a:ext cx="3973925" cy="178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vex claw" id="144" name="Google Shape;144;g82cd9e6bf7_0_16"/>
          <p:cNvPicPr preferRelativeResize="0"/>
          <p:nvPr/>
        </p:nvPicPr>
        <p:blipFill rotWithShape="1">
          <a:blip r:embed="rId5">
            <a:alphaModFix/>
          </a:blip>
          <a:srcRect b="0" l="19865" r="0" t="-24968"/>
          <a:stretch/>
        </p:blipFill>
        <p:spPr>
          <a:xfrm>
            <a:off x="4268900" y="1113750"/>
            <a:ext cx="2070625" cy="25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82cd9e6bf7_0_16"/>
          <p:cNvSpPr/>
          <p:nvPr/>
        </p:nvSpPr>
        <p:spPr>
          <a:xfrm rot="2943101">
            <a:off x="4190700" y="1673492"/>
            <a:ext cx="816628" cy="11103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2cd9e6bf7_0_27"/>
          <p:cNvSpPr txBox="1"/>
          <p:nvPr/>
        </p:nvSpPr>
        <p:spPr>
          <a:xfrm>
            <a:off x="307500" y="1169875"/>
            <a:ext cx="356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Overhead Spinning</a:t>
            </a:r>
            <a:endParaRPr sz="24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52" name="Google Shape;152;g82cd9e6bf7_0_27"/>
          <p:cNvSpPr txBox="1"/>
          <p:nvPr/>
        </p:nvSpPr>
        <p:spPr>
          <a:xfrm>
            <a:off x="307500" y="2080079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Fast collection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Minimal lineup required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Reliable for cubes and spheres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Space consuming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 result for ftc collector" id="153" name="Google Shape;153;g82cd9e6bf7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3400" y="1088700"/>
            <a:ext cx="2287223" cy="1716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tc collector" id="154" name="Google Shape;154;g82cd9e6bf7_0_27"/>
          <p:cNvPicPr preferRelativeResize="0"/>
          <p:nvPr/>
        </p:nvPicPr>
        <p:blipFill rotWithShape="1">
          <a:blip r:embed="rId4">
            <a:alphaModFix/>
          </a:blip>
          <a:srcRect b="0" l="26307" r="14387" t="0"/>
          <a:stretch/>
        </p:blipFill>
        <p:spPr>
          <a:xfrm>
            <a:off x="6419813" y="1659238"/>
            <a:ext cx="2416698" cy="22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82cd9e6bf7_0_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3400" y="3006818"/>
            <a:ext cx="2287225" cy="1879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2cd9e6bf7_0_36"/>
          <p:cNvSpPr txBox="1"/>
          <p:nvPr/>
        </p:nvSpPr>
        <p:spPr>
          <a:xfrm>
            <a:off x="319500" y="936600"/>
            <a:ext cx="33798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Dual Side Spinning</a:t>
            </a:r>
            <a:endParaRPr sz="24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62" name="Google Shape;162;g82cd9e6bf7_0_36"/>
          <p:cNvSpPr txBox="1"/>
          <p:nvPr/>
        </p:nvSpPr>
        <p:spPr>
          <a:xfrm>
            <a:off x="319500" y="2032646"/>
            <a:ext cx="2808000" cy="3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Useful for unorthodox shapes and cubes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Fast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Reliable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Requires some lineup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Not very versatile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elated image" id="163" name="Google Shape;163;g82cd9e6bf7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9374" y="936600"/>
            <a:ext cx="3379802" cy="22887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us robotics relic recovery" id="164" name="Google Shape;164;g82cd9e6bf7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2899" y="3334537"/>
            <a:ext cx="3379805" cy="2288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2cd9e6bf7_0_42"/>
          <p:cNvSpPr txBox="1"/>
          <p:nvPr/>
        </p:nvSpPr>
        <p:spPr>
          <a:xfrm>
            <a:off x="506100" y="1486059"/>
            <a:ext cx="35157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Passive</a:t>
            </a:r>
            <a:endParaRPr sz="24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71" name="Google Shape;171;g82cd9e6bf7_0_42"/>
          <p:cNvSpPr txBox="1"/>
          <p:nvPr/>
        </p:nvSpPr>
        <p:spPr>
          <a:xfrm>
            <a:off x="506100" y="2602147"/>
            <a:ext cx="29211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Scoops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Forks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Cups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Requires lineup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Not very versatile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g82cd9e6bf7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8831" y="783574"/>
            <a:ext cx="3624067" cy="281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82cd9e6bf7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3842" y="3755779"/>
            <a:ext cx="4494059" cy="2287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2cd9e6bf7_0_107"/>
          <p:cNvSpPr txBox="1"/>
          <p:nvPr/>
        </p:nvSpPr>
        <p:spPr>
          <a:xfrm>
            <a:off x="265500" y="1417175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46524"/>
                </a:solidFill>
                <a:latin typeface="Audiowide"/>
                <a:ea typeface="Audiowide"/>
                <a:cs typeface="Audiowide"/>
                <a:sym typeface="Audiowide"/>
              </a:rPr>
              <a:t>Transfering Elements</a:t>
            </a:r>
            <a:endParaRPr sz="3600">
              <a:solidFill>
                <a:srgbClr val="F4652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0" name="Google Shape;180;g82cd9e6bf7_0_107"/>
          <p:cNvSpPr txBox="1"/>
          <p:nvPr/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Moving from obtaining position to scoring position</a:t>
            </a:r>
            <a:endParaRPr sz="2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g82cd9e6bf7_0_107"/>
          <p:cNvSpPr txBox="1"/>
          <p:nvPr/>
        </p:nvSpPr>
        <p:spPr>
          <a:xfrm>
            <a:off x="4892850" y="2287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Single Bar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Chain Bar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4 Bar Linkage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Linear Slides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2020-03-03T17:05:41Z</dcterms:created>
  <dc:creator>Srinivasan Seshan</dc:creator>
</cp:coreProperties>
</file>